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5" r:id="rId9"/>
    <p:sldId id="264" r:id="rId10"/>
    <p:sldId id="268" r:id="rId11"/>
    <p:sldId id="265" r:id="rId12"/>
    <p:sldId id="266" r:id="rId13"/>
    <p:sldId id="269" r:id="rId14"/>
    <p:sldId id="267" r:id="rId15"/>
    <p:sldId id="270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8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7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2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1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2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9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3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51B9-BF48-4BBF-AE72-7A5AEB1BC1F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D823-6691-47F5-BEA7-6300F8DD6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027312"/>
            <a:ext cx="7272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Урок математики </a:t>
            </a:r>
          </a:p>
          <a:p>
            <a:pPr algn="ctr"/>
            <a:r>
              <a:rPr lang="ru-RU" sz="5400" b="1" dirty="0" smtClean="0"/>
              <a:t>в 1 классе</a:t>
            </a:r>
          </a:p>
          <a:p>
            <a:pPr algn="ctr"/>
            <a:r>
              <a:rPr lang="ru-RU" sz="7200" b="1" dirty="0" smtClean="0"/>
              <a:t>«Прибавление числа 4»</a:t>
            </a:r>
          </a:p>
          <a:p>
            <a:pPr algn="ctr"/>
            <a:r>
              <a:rPr lang="ru-RU" sz="4000" b="1" dirty="0" smtClean="0"/>
              <a:t>Учитель: Подрезенко В. И.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133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0418" y="2420888"/>
            <a:ext cx="46654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Остановка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«</a:t>
            </a:r>
            <a:r>
              <a:rPr lang="ru-RU" sz="5400" b="1" cap="all" spc="0" dirty="0" err="1" smtClean="0">
                <a:ln w="0"/>
                <a:solidFill>
                  <a:srgbClr val="0070C0"/>
                </a:solidFill>
                <a:effectLst/>
              </a:rPr>
              <a:t>задачкино</a:t>
            </a:r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»</a:t>
            </a:r>
            <a:endParaRPr lang="ru-RU" sz="5400" b="1" cap="all" spc="0" dirty="0">
              <a:ln w="0"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31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a4y.biz/pics/2014-08/05/40dcbb855f6f71df33f73ee4b5523e5c_M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/>
          <a:stretch/>
        </p:blipFill>
        <p:spPr bwMode="auto">
          <a:xfrm>
            <a:off x="80876" y="2694350"/>
            <a:ext cx="1857213" cy="26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images.easyfreeclipart.com/508/boy-pointing-clipart-happy-pointingyoung-508386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t="2641" r="18502" b="8605"/>
          <a:stretch/>
        </p:blipFill>
        <p:spPr bwMode="auto">
          <a:xfrm>
            <a:off x="460876" y="364823"/>
            <a:ext cx="1477213" cy="198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3592" y="1095482"/>
            <a:ext cx="4161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- 5 лет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45838" y="364502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- ?, на 4  года старше</a:t>
            </a:r>
            <a:endParaRPr lang="ru-RU" sz="6000" b="1" dirty="0"/>
          </a:p>
        </p:txBody>
      </p:sp>
      <p:sp>
        <p:nvSpPr>
          <p:cNvPr id="3" name="Овал 2"/>
          <p:cNvSpPr/>
          <p:nvPr/>
        </p:nvSpPr>
        <p:spPr>
          <a:xfrm>
            <a:off x="1804864" y="2348880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99792" y="2348880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31946" y="2348880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55976" y="2348880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48064" y="2348880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11555" y="4797152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52026" y="4797152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38328" y="4797152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22439" y="4810879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804248" y="4787687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579774" y="4779438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366788" y="4797152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94450" y="4797152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569433" y="4797152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514530" y="554319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5+4=</a:t>
            </a:r>
            <a:endParaRPr lang="ru-RU" sz="6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54150" y="5543198"/>
            <a:ext cx="494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9 (л.)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0327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8"/>
          <p:cNvSpPr txBox="1"/>
          <p:nvPr/>
        </p:nvSpPr>
        <p:spPr>
          <a:xfrm>
            <a:off x="395536" y="419066"/>
            <a:ext cx="8496944" cy="205476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700" dirty="0">
                <a:effectLst/>
                <a:latin typeface="Times New Roman"/>
                <a:ea typeface="Calibri"/>
                <a:cs typeface="Times New Roman"/>
              </a:rPr>
              <a:t>В </a:t>
            </a:r>
            <a:r>
              <a:rPr lang="en-US" sz="4700" dirty="0">
                <a:effectLst/>
                <a:latin typeface="Times New Roman"/>
                <a:ea typeface="Calibri"/>
                <a:cs typeface="Times New Roman"/>
              </a:rPr>
              <a:t>I</a:t>
            </a:r>
            <a:r>
              <a:rPr lang="ru-RU" sz="4700" dirty="0">
                <a:effectLst/>
                <a:latin typeface="Times New Roman"/>
                <a:ea typeface="Calibri"/>
                <a:cs typeface="Times New Roman"/>
              </a:rPr>
              <a:t> день – </a:t>
            </a:r>
            <a:r>
              <a:rPr lang="ru-RU" sz="4700" dirty="0" smtClean="0">
                <a:effectLst/>
                <a:latin typeface="Times New Roman"/>
                <a:ea typeface="Calibri"/>
                <a:cs typeface="Times New Roman"/>
              </a:rPr>
              <a:t>__ ор.</a:t>
            </a:r>
            <a:endParaRPr lang="ru-RU" sz="47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700" dirty="0">
                <a:effectLst/>
                <a:latin typeface="Times New Roman"/>
                <a:ea typeface="Calibri"/>
                <a:cs typeface="Times New Roman"/>
              </a:rPr>
              <a:t>Во </a:t>
            </a:r>
            <a:r>
              <a:rPr lang="en-US" sz="4700" dirty="0">
                <a:effectLst/>
                <a:latin typeface="Times New Roman"/>
                <a:ea typeface="Calibri"/>
                <a:cs typeface="Times New Roman"/>
              </a:rPr>
              <a:t>II</a:t>
            </a:r>
            <a:r>
              <a:rPr lang="ru-RU" sz="4700" dirty="0">
                <a:effectLst/>
                <a:latin typeface="Times New Roman"/>
                <a:ea typeface="Calibri"/>
                <a:cs typeface="Times New Roman"/>
              </a:rPr>
              <a:t> день – </a:t>
            </a:r>
            <a:r>
              <a:rPr lang="ru-RU" sz="4700" dirty="0" smtClean="0">
                <a:effectLst/>
                <a:latin typeface="Times New Roman"/>
                <a:ea typeface="Calibri"/>
                <a:cs typeface="Times New Roman"/>
              </a:rPr>
              <a:t>?,  </a:t>
            </a:r>
            <a:r>
              <a:rPr lang="ru-RU" sz="4700" dirty="0">
                <a:effectLst/>
                <a:latin typeface="Times New Roman"/>
                <a:ea typeface="Calibri"/>
                <a:cs typeface="Times New Roman"/>
              </a:rPr>
              <a:t>на </a:t>
            </a:r>
            <a:r>
              <a:rPr lang="ru-RU" sz="4700" dirty="0" smtClean="0">
                <a:effectLst/>
                <a:latin typeface="Times New Roman"/>
                <a:ea typeface="Calibri"/>
                <a:cs typeface="Times New Roman"/>
              </a:rPr>
              <a:t>__ор.  </a:t>
            </a:r>
            <a:r>
              <a:rPr lang="ru-RU" sz="4700" dirty="0">
                <a:effectLst/>
                <a:latin typeface="Times New Roman"/>
                <a:ea typeface="Calibri"/>
                <a:cs typeface="Times New Roman"/>
              </a:rPr>
              <a:t>больше</a:t>
            </a:r>
            <a:endParaRPr lang="ru-RU" sz="47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7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4700" dirty="0">
              <a:effectLst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088" y="460311"/>
            <a:ext cx="79208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00" b="1" dirty="0" smtClean="0"/>
              <a:t>10</a:t>
            </a:r>
            <a:endParaRPr lang="ru-RU" sz="4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428319"/>
            <a:ext cx="79208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00" b="1" dirty="0" smtClean="0"/>
              <a:t>4</a:t>
            </a:r>
            <a:endParaRPr lang="ru-RU" sz="4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763" y="3573016"/>
            <a:ext cx="247903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10+4=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771931"/>
            <a:ext cx="59766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e-BY" sz="6000" dirty="0" smtClean="0"/>
              <a:t>Ответ: 14 орехов.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3596826"/>
            <a:ext cx="259228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14 (ор.)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246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5277" y="2204864"/>
            <a:ext cx="52357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Остановка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«</a:t>
            </a:r>
            <a:r>
              <a:rPr lang="ru-RU" sz="5400" b="1" cap="all" spc="0" dirty="0" err="1" smtClean="0">
                <a:ln w="0"/>
                <a:solidFill>
                  <a:srgbClr val="0070C0"/>
                </a:solidFill>
                <a:effectLst/>
              </a:rPr>
              <a:t>смекалкино</a:t>
            </a:r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»</a:t>
            </a:r>
            <a:endParaRPr lang="ru-RU" sz="5400" b="1" cap="all" spc="0" dirty="0">
              <a:ln w="0"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30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7013" r="14160" b="14549"/>
          <a:stretch/>
        </p:blipFill>
        <p:spPr bwMode="auto">
          <a:xfrm>
            <a:off x="1547664" y="404665"/>
            <a:ext cx="6652436" cy="601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st.depositphotos.com/1719108/2653/i/950/depositphotos_26534411--manga-gia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613" r="36926" b="76059"/>
          <a:stretch/>
        </p:blipFill>
        <p:spPr bwMode="auto">
          <a:xfrm>
            <a:off x="2699792" y="4936842"/>
            <a:ext cx="432048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7013" r="14160" b="14549"/>
          <a:stretch/>
        </p:blipFill>
        <p:spPr bwMode="auto">
          <a:xfrm rot="10800000">
            <a:off x="1547664" y="404665"/>
            <a:ext cx="6652436" cy="601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st.depositphotos.com/1719108/2653/i/950/depositphotos_26534411--manga-gia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5" t="1613" r="36926" b="76059"/>
          <a:stretch/>
        </p:blipFill>
        <p:spPr bwMode="auto">
          <a:xfrm>
            <a:off x="6660232" y="1340768"/>
            <a:ext cx="432048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8090" y="2204864"/>
            <a:ext cx="74101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Конечная Остановка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«</a:t>
            </a:r>
            <a:r>
              <a:rPr lang="ru-RU" sz="5400" b="1" cap="all" spc="0" dirty="0" err="1" smtClean="0">
                <a:ln w="0"/>
                <a:solidFill>
                  <a:srgbClr val="0070C0"/>
                </a:solidFill>
                <a:effectLst/>
              </a:rPr>
              <a:t>решайкино</a:t>
            </a:r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»</a:t>
            </a:r>
            <a:endParaRPr lang="ru-RU" sz="5400" b="1" cap="all" spc="0" dirty="0">
              <a:ln w="0"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94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71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1412776"/>
            <a:ext cx="648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2204864"/>
            <a:ext cx="648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05606" y="2908688"/>
            <a:ext cx="6480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smtClean="0"/>
              <a:t>3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4365104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920914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5517232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4365104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9622" y="4918315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56415" y="5517232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11417" y="4308010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88124" y="4899142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11417" y="5517232"/>
            <a:ext cx="504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63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1277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cap="all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9486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понял ….</a:t>
            </a:r>
          </a:p>
          <a:p>
            <a:r>
              <a:rPr lang="ru-RU" sz="6600" b="1" cap="all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9486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Мне понравилось …</a:t>
            </a:r>
          </a:p>
          <a:p>
            <a:r>
              <a:rPr lang="ru-RU" sz="6600" b="1" cap="all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9486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узнал ….</a:t>
            </a:r>
          </a:p>
          <a:p>
            <a:r>
              <a:rPr lang="ru-RU" sz="6600" b="1" cap="all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9486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Мне было трудно </a:t>
            </a:r>
            <a:r>
              <a:rPr lang="ru-RU" sz="6600" b="1" cap="all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9486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sz="8000" b="1" cap="all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29486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537" y="69269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У Маши – 6 </a:t>
            </a:r>
            <a:r>
              <a:rPr lang="ru-RU" sz="6000" b="1" dirty="0" err="1" smtClean="0"/>
              <a:t>ябл</a:t>
            </a:r>
            <a:r>
              <a:rPr lang="ru-RU" sz="6000" b="1" dirty="0" smtClean="0"/>
              <a:t>.</a:t>
            </a:r>
          </a:p>
          <a:p>
            <a:r>
              <a:rPr lang="ru-RU" sz="6000" b="1" dirty="0" smtClean="0"/>
              <a:t>Съела – 2 </a:t>
            </a:r>
            <a:r>
              <a:rPr lang="ru-RU" sz="6000" b="1" dirty="0" err="1" smtClean="0"/>
              <a:t>ябл</a:t>
            </a:r>
            <a:r>
              <a:rPr lang="ru-RU" sz="6000" b="1" dirty="0" smtClean="0"/>
              <a:t>.</a:t>
            </a:r>
          </a:p>
          <a:p>
            <a:r>
              <a:rPr lang="ru-RU" sz="6000" b="1" dirty="0" smtClean="0"/>
              <a:t>Осталось - ?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41490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6-2=4 (</a:t>
            </a:r>
            <a:r>
              <a:rPr lang="ru-RU" sz="6000" b="1" dirty="0" err="1" smtClean="0"/>
              <a:t>ябл</a:t>
            </a:r>
            <a:r>
              <a:rPr lang="ru-RU" sz="6000" b="1" dirty="0" smtClean="0"/>
              <a:t>.)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235540"/>
            <a:ext cx="7832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Ответ: 4 яблока осталось.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758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7" y="626015"/>
            <a:ext cx="1873820" cy="24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248345"/>
            <a:ext cx="4161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- 10</a:t>
            </a:r>
            <a:endParaRPr lang="ru-RU" sz="7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100380"/>
            <a:ext cx="206679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3937" y="3645024"/>
            <a:ext cx="6502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- ?, на 4 больше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5229200"/>
            <a:ext cx="6502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10+4=14 (к.)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0244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поезд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976" y="3573016"/>
            <a:ext cx="638347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вагон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razvitie-vospitanie.ru/wp-content/uploads/2017/01/propisi_cifri_dlya_detej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446718" cy="43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0" y="1143000"/>
            <a:ext cx="4724400" cy="472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971800" y="3733800"/>
            <a:ext cx="1905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4343400" y="1676400"/>
            <a:ext cx="1143000" cy="419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2971800" y="1143000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410200" y="1600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949575" y="-13017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photo-fantasy.ru/media/images/frames_prev/81464470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8668" y="158867"/>
            <a:ext cx="1588439" cy="15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photo-fantasy.ru/media/images/frames_prev/81464470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1474" y="4653136"/>
            <a:ext cx="1770248" cy="17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photo-fantasy.ru/media/images/frames_prev/81464470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9021" y="1720010"/>
            <a:ext cx="1564229" cy="15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hoto-fantasy.ru/media/images/frames_prev/81464470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6396" y="3278500"/>
            <a:ext cx="1658024" cy="16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6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8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30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41482"/>
            <a:ext cx="37048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/>
              <a:t>0  4  </a:t>
            </a:r>
            <a:r>
              <a:rPr lang="ru-RU" sz="7200" b="1" dirty="0"/>
              <a:t>8 </a:t>
            </a:r>
            <a:r>
              <a:rPr lang="ru-RU" sz="7200" b="1" dirty="0" smtClean="0"/>
              <a:t>…  </a:t>
            </a:r>
          </a:p>
          <a:p>
            <a:r>
              <a:rPr lang="ru-RU" sz="7200" b="1" dirty="0" smtClean="0"/>
              <a:t>20  …   </a:t>
            </a:r>
            <a:r>
              <a:rPr lang="ru-RU" sz="7200" b="1" dirty="0"/>
              <a:t>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270892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12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1593" y="3804057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28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736118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24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420888"/>
            <a:ext cx="61189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Остановка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«</a:t>
            </a:r>
            <a:r>
              <a:rPr lang="ru-RU" sz="5400" b="1" cap="all" spc="0" dirty="0" err="1" smtClean="0">
                <a:ln w="0"/>
                <a:solidFill>
                  <a:srgbClr val="0070C0"/>
                </a:solidFill>
                <a:effectLst/>
              </a:rPr>
              <a:t>вычисляйкино</a:t>
            </a:r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»</a:t>
            </a:r>
            <a:endParaRPr lang="ru-RU" sz="5400" b="1" cap="all" spc="0" dirty="0">
              <a:ln w="0"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94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688706"/>
            <a:ext cx="61189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Остановка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«</a:t>
            </a:r>
            <a:r>
              <a:rPr lang="ru-RU" sz="5400" b="1" cap="all" spc="0" dirty="0" err="1" smtClean="0">
                <a:ln w="0"/>
                <a:solidFill>
                  <a:srgbClr val="0070C0"/>
                </a:solidFill>
                <a:effectLst/>
              </a:rPr>
              <a:t>вычисляйкино</a:t>
            </a:r>
            <a:r>
              <a:rPr lang="ru-RU" sz="5400" b="1" cap="all" spc="0" dirty="0" smtClean="0">
                <a:ln w="0"/>
                <a:solidFill>
                  <a:srgbClr val="0070C0"/>
                </a:solidFill>
                <a:effectLst/>
              </a:rPr>
              <a:t>»</a:t>
            </a:r>
            <a:endParaRPr lang="ru-RU" sz="5400" b="1" cap="all" spc="0" dirty="0">
              <a:ln w="0"/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96952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0+1+3=</a:t>
            </a:r>
          </a:p>
          <a:p>
            <a:r>
              <a:rPr lang="ru-RU" sz="6000" b="1" dirty="0"/>
              <a:t>0+4</a:t>
            </a:r>
            <a:r>
              <a:rPr lang="ru-RU" sz="6000" b="1" dirty="0" smtClean="0"/>
              <a:t>=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996952"/>
            <a:ext cx="2520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8+2+2=</a:t>
            </a:r>
          </a:p>
          <a:p>
            <a:r>
              <a:rPr lang="ru-RU" sz="6000" b="1" dirty="0" smtClean="0"/>
              <a:t>8+4=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017" y="3068960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12+3+1=</a:t>
            </a:r>
          </a:p>
          <a:p>
            <a:r>
              <a:rPr lang="ru-RU" sz="6000" b="1" dirty="0" smtClean="0"/>
              <a:t>12+4=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993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167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2018-02-06T12:56:18Z</dcterms:created>
  <dcterms:modified xsi:type="dcterms:W3CDTF">2018-02-06T15:16:17Z</dcterms:modified>
</cp:coreProperties>
</file>